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Source Serif 4 Semi Bold" panose="02040603050405020204" pitchFamily="34" charset="0"/>
      <p:bold r:id="rId17"/>
    </p:embeddedFont>
    <p:embeddedFont>
      <p:font typeface="Source Serif 4 Semi Bold" panose="02040603050405020204" pitchFamily="34" charset="-122"/>
      <p:bold r:id="rId18"/>
    </p:embeddedFont>
    <p:embeddedFont>
      <p:font typeface="Source Serif 4 Semi Bold" panose="02040603050405020204" pitchFamily="34" charset="-120"/>
      <p:bold r:id="rId19"/>
    </p:embeddedFont>
    <p:embeddedFont>
      <p:font typeface="Source Sans 3" panose="020B0303030403020204" pitchFamily="34" charset="0"/>
      <p:regular r:id="rId20"/>
    </p:embeddedFont>
    <p:embeddedFont>
      <p:font typeface="Source Sans 3" panose="020B0303030403020204" pitchFamily="34" charset="-122"/>
      <p:regular r:id="rId21"/>
    </p:embeddedFont>
    <p:embeddedFont>
      <p:font typeface="Source Sans 3" panose="020B0303030403020204" pitchFamily="34" charset="-120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BE49D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BE49D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BE49D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002750"/>
            <a:ext cx="7468553" cy="42240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" altLang="en-US" sz="3600" b="1" dirty="0">
                <a:latin typeface="Times New Roman" panose="02020603050405020304" charset="0"/>
                <a:cs typeface="Times New Roman" panose="02020603050405020304" charset="0"/>
              </a:rPr>
              <a:t>Дәріс 2. </a:t>
            </a:r>
            <a:r>
              <a:rPr lang="en-US" altLang="en-US" sz="3600" b="1" dirty="0">
                <a:latin typeface="Times New Roman" panose="02020603050405020304" charset="0"/>
                <a:cs typeface="Times New Roman" panose="02020603050405020304" charset="0"/>
              </a:rPr>
              <a:t>Тұлға</a:t>
            </a:r>
            <a:r>
              <a:rPr lang="en-US" altLang="ru-RU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>
                <a:latin typeface="Times New Roman" panose="02020603050405020304" charset="0"/>
                <a:cs typeface="Times New Roman" panose="02020603050405020304" charset="0"/>
              </a:rPr>
              <a:t>теорияларын</a:t>
            </a:r>
            <a:r>
              <a:rPr lang="en-US" altLang="ru-RU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>
                <a:latin typeface="Times New Roman" panose="02020603050405020304" charset="0"/>
                <a:cs typeface="Times New Roman" panose="02020603050405020304" charset="0"/>
              </a:rPr>
              <a:t>психологиялық</a:t>
            </a:r>
            <a:r>
              <a:rPr lang="en-US" altLang="ru-RU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>
                <a:latin typeface="Times New Roman" panose="02020603050405020304" charset="0"/>
                <a:cs typeface="Times New Roman" panose="02020603050405020304" charset="0"/>
              </a:rPr>
              <a:t>талдау</a:t>
            </a:r>
            <a:r>
              <a:rPr lang="en-US" altLang="ru-RU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>
                <a:latin typeface="Times New Roman" panose="02020603050405020304" charset="0"/>
                <a:cs typeface="Times New Roman" panose="02020603050405020304" charset="0"/>
              </a:rPr>
              <a:t>критерийлері</a:t>
            </a:r>
            <a:r>
              <a:rPr lang="en-US" altLang="ru-RU" sz="3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600" b="1" dirty="0">
                <a:latin typeface="Times New Roman" panose="02020603050405020304" charset="0"/>
                <a:cs typeface="Times New Roman" panose="02020603050405020304" charset="0"/>
              </a:rPr>
              <a:t>Психология</a:t>
            </a:r>
            <a:r>
              <a:rPr lang="en-US" altLang="ru-RU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>
                <a:latin typeface="Times New Roman" panose="02020603050405020304" charset="0"/>
                <a:cs typeface="Times New Roman" panose="02020603050405020304" charset="0"/>
              </a:rPr>
              <a:t>тұлғааралық</a:t>
            </a:r>
            <a:r>
              <a:rPr lang="en-US" altLang="ru-RU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>
                <a:latin typeface="Times New Roman" panose="02020603050405020304" charset="0"/>
                <a:cs typeface="Times New Roman" panose="02020603050405020304" charset="0"/>
              </a:rPr>
              <a:t>коммуникация</a:t>
            </a:r>
            <a:r>
              <a:rPr lang="en-US" altLang="ru-RU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>
                <a:latin typeface="Times New Roman" panose="02020603050405020304" charset="0"/>
                <a:cs typeface="Times New Roman" panose="02020603050405020304" charset="0"/>
              </a:rPr>
              <a:t>психологиясы</a:t>
            </a:r>
            <a:endParaRPr lang="en-US" alt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486400" y="425450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8544560" y="6974205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Психология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ғылымдарының докторы, профессор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Тоқсанбаева Н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.К.</a:t>
            </a:r>
            <a:endParaRPr lang="en-US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10245"/>
            <a:ext cx="7468553" cy="28160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Қорытынды: Тұлға теориялары мен коммуникацияның болашағы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185285"/>
            <a:ext cx="7468553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 теориялары психология мен коммуникацияның өзегін құрайды, адам табиғатын түсіну үшін маңызды негіз болып табылады.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5220533"/>
            <a:ext cx="7468553" cy="1149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Жаңа зерттеулер мен мәдениетаралық тәсілдер тұлғааралық қарым-қатынасты тереңдетеді, жаһандық әлемдегі байланыстардың күрделілігін ашады.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24124" y="6453307"/>
            <a:ext cx="7468553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00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Тұлғаны түсіну — жеке даму мен әлеуметтік үйлесімділіктің кілті, ол адамдар арасындағы сенім мен өзара сыйластықты арттырады.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659618"/>
            <a:ext cx="7772757" cy="9715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7650"/>
              </a:lnSpc>
              <a:buNone/>
            </a:pPr>
            <a:r>
              <a:rPr lang="en-US" sz="6100" dirty="0">
                <a:solidFill>
                  <a:srgbClr val="FFFFF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Тұлға дегеніміз не?</a:t>
            </a:r>
            <a:endParaRPr lang="en-US" sz="6100" dirty="0"/>
          </a:p>
        </p:txBody>
      </p:sp>
      <p:sp>
        <p:nvSpPr>
          <p:cNvPr id="3" name="Text 1"/>
          <p:cNvSpPr/>
          <p:nvPr/>
        </p:nvSpPr>
        <p:spPr>
          <a:xfrm>
            <a:off x="837724" y="4205526"/>
            <a:ext cx="6185535" cy="1149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 — адамның ойлау, сезіну және әрекет ету ерекшеліктерінің тұрақты үлгісі. Бұл әрбір адамды ерекше ететін дара қасиеттердің жиынтығы.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7614761" y="4205526"/>
            <a:ext cx="6185535" cy="1149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Әр адамның өзіндік даралығы мен өзгешелігі тұлға арқылы көрінеді, бұл оның қоршаған ортамен және басқа адамдармен қарым-қатынасын қалыптастырады.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27378"/>
            <a:ext cx="7468553" cy="14080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Тұлға теорияларының маңызы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694384"/>
            <a:ext cx="7468553" cy="2184202"/>
          </a:xfrm>
          <a:prstGeom prst="roundRect">
            <a:avLst>
              <a:gd name="adj" fmla="val 460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6BADD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24124" y="2694384"/>
            <a:ext cx="121920" cy="2184202"/>
          </a:xfrm>
          <a:prstGeom prst="roundRect">
            <a:avLst>
              <a:gd name="adj" fmla="val 82464"/>
            </a:avLst>
          </a:prstGeom>
          <a:solidFill>
            <a:srgbClr val="BE49DF"/>
          </a:solidFill>
        </p:spPr>
      </p:sp>
      <p:sp>
        <p:nvSpPr>
          <p:cNvPr id="6" name="Text 3"/>
          <p:cNvSpPr/>
          <p:nvPr/>
        </p:nvSpPr>
        <p:spPr>
          <a:xfrm>
            <a:off x="6715839" y="2964180"/>
            <a:ext cx="3205639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Мінез-құлықты түсіну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715839" y="3459718"/>
            <a:ext cx="6807041" cy="1149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 теориялары адамның мінез-құлқын түсінуге, болжауға және басқаруға мүмкіндік береді, бұл психологиялық зерттеулердің негізін құрайды.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24124" y="5117902"/>
            <a:ext cx="7468553" cy="2184202"/>
          </a:xfrm>
          <a:prstGeom prst="roundRect">
            <a:avLst>
              <a:gd name="adj" fmla="val 460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6BADD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324124" y="5117902"/>
            <a:ext cx="121920" cy="2184202"/>
          </a:xfrm>
          <a:prstGeom prst="roundRect">
            <a:avLst>
              <a:gd name="adj" fmla="val 82464"/>
            </a:avLst>
          </a:prstGeom>
          <a:solidFill>
            <a:srgbClr val="BE49DF"/>
          </a:solidFill>
        </p:spPr>
      </p:sp>
      <p:sp>
        <p:nvSpPr>
          <p:cNvPr id="10" name="Text 7"/>
          <p:cNvSpPr/>
          <p:nvPr/>
        </p:nvSpPr>
        <p:spPr>
          <a:xfrm>
            <a:off x="6715839" y="5387697"/>
            <a:ext cx="3339584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Қарым-қатынасты ашу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715839" y="5883235"/>
            <a:ext cx="6807041" cy="1149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Психологияда тұлға зерттеуі адам мен қоғам арасындағы күрделі қарым-қатынасты ашады, жеке және әлеуметтік дамуға ықпал етеді.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7078" y="343376"/>
            <a:ext cx="6133386" cy="3673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Фрейдтің психоаналитикалық теориясы</a:t>
            </a:r>
            <a:endParaRPr lang="en-US" sz="2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6579" y="960358"/>
            <a:ext cx="10317123" cy="96774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58662" y="2583844"/>
            <a:ext cx="2912957" cy="363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Суперэго (мораль)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2763545" y="8000299"/>
            <a:ext cx="2912957" cy="363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Ид (инстинкттер)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8953779" y="8000299"/>
            <a:ext cx="2912957" cy="363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Эго (реализм)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4410889" y="5034145"/>
            <a:ext cx="2068570" cy="363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Суперэго+Ид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8150822" y="5034145"/>
            <a:ext cx="2068570" cy="363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Суперэго+Эго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6732227" y="8000299"/>
            <a:ext cx="1165827" cy="363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Ид+Эго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6603263" y="5883852"/>
            <a:ext cx="1423754" cy="7279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Тұлға үйлесімі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437078" y="10778133"/>
            <a:ext cx="13756243" cy="1997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 </a:t>
            </a:r>
            <a:r>
              <a:rPr lang="en-US" sz="9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үш бөліктен</a:t>
            </a:r>
            <a:r>
              <a:rPr lang="en-US" sz="9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тұрады: Ид (инстинкттер), Эго (реализм), Суперэго (мораль). Балалық шақтағы тәжірибе тұлғаның қалыптасуына шешуші әсер етеді. Психосексуалдық даму кезеңдері: ауыз, аналь, фаллик, латенттік, гениталь.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7364" y="642580"/>
            <a:ext cx="8422362" cy="6867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Қасиеттер теориясы (Big Five)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17364" y="1796415"/>
            <a:ext cx="12995672" cy="3737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Тұлғаның негізгі </a:t>
            </a:r>
            <a:r>
              <a:rPr lang="en-US" sz="1800" dirty="0">
                <a:solidFill>
                  <a:srgbClr val="BE49DF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бес қасиеті</a:t>
            </a:r>
            <a:r>
              <a:rPr lang="en-US" sz="1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бар, олар адамның мінез-құлқын әртүрлі жағдайларда тұрақты түрде анықтайды: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817364" y="2432804"/>
            <a:ext cx="4176236" cy="2647236"/>
          </a:xfrm>
          <a:prstGeom prst="roundRect">
            <a:avLst>
              <a:gd name="adj" fmla="val 37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58466" y="2673906"/>
            <a:ext cx="700564" cy="700564"/>
          </a:xfrm>
          <a:prstGeom prst="roundRect">
            <a:avLst>
              <a:gd name="adj" fmla="val 13051035"/>
            </a:avLst>
          </a:prstGeom>
          <a:solidFill>
            <a:srgbClr val="BE49DF"/>
          </a:solid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1109" y="2827139"/>
            <a:ext cx="315278" cy="39409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58466" y="3607951"/>
            <a:ext cx="2747486" cy="3434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Ашықтық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1058466" y="4091464"/>
            <a:ext cx="3694033" cy="7474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Жаңа идеяларға, тәжірибелерге ашықтық.</a:t>
            </a:r>
            <a:endParaRPr lang="en-US" sz="1800" dirty="0"/>
          </a:p>
        </p:txBody>
      </p:sp>
      <p:sp>
        <p:nvSpPr>
          <p:cNvPr id="9" name="Shape 6"/>
          <p:cNvSpPr/>
          <p:nvPr/>
        </p:nvSpPr>
        <p:spPr>
          <a:xfrm>
            <a:off x="5227082" y="2432804"/>
            <a:ext cx="4176236" cy="2647236"/>
          </a:xfrm>
          <a:prstGeom prst="roundRect">
            <a:avLst>
              <a:gd name="adj" fmla="val 37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468183" y="2673906"/>
            <a:ext cx="700564" cy="700564"/>
          </a:xfrm>
          <a:prstGeom prst="roundRect">
            <a:avLst>
              <a:gd name="adj" fmla="val 13051035"/>
            </a:avLst>
          </a:prstGeom>
          <a:solidFill>
            <a:srgbClr val="BE49DF"/>
          </a:solidFill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827" y="2827139"/>
            <a:ext cx="315278" cy="39409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68183" y="3607951"/>
            <a:ext cx="2747486" cy="3434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Жауапкершілік</a:t>
            </a:r>
            <a:endParaRPr lang="en-US" sz="2150" dirty="0"/>
          </a:p>
        </p:txBody>
      </p:sp>
      <p:sp>
        <p:nvSpPr>
          <p:cNvPr id="13" name="Text 9"/>
          <p:cNvSpPr/>
          <p:nvPr/>
        </p:nvSpPr>
        <p:spPr>
          <a:xfrm>
            <a:off x="5468183" y="4091464"/>
            <a:ext cx="3694033" cy="7474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Ұйымшылдық пен мақсатқа жету ұмтылысы.</a:t>
            </a:r>
            <a:endParaRPr lang="en-US" sz="1800" dirty="0"/>
          </a:p>
        </p:txBody>
      </p:sp>
      <p:sp>
        <p:nvSpPr>
          <p:cNvPr id="14" name="Shape 10"/>
          <p:cNvSpPr/>
          <p:nvPr/>
        </p:nvSpPr>
        <p:spPr>
          <a:xfrm>
            <a:off x="9636800" y="2432804"/>
            <a:ext cx="4176236" cy="2647236"/>
          </a:xfrm>
          <a:prstGeom prst="roundRect">
            <a:avLst>
              <a:gd name="adj" fmla="val 37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77901" y="2673906"/>
            <a:ext cx="700564" cy="700564"/>
          </a:xfrm>
          <a:prstGeom prst="roundRect">
            <a:avLst>
              <a:gd name="adj" fmla="val 13051035"/>
            </a:avLst>
          </a:prstGeom>
          <a:solidFill>
            <a:srgbClr val="BE49DF"/>
          </a:solidFill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544" y="2827139"/>
            <a:ext cx="315278" cy="39409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77901" y="3607951"/>
            <a:ext cx="2747486" cy="3434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Экстраверсия</a:t>
            </a:r>
            <a:endParaRPr lang="en-US" sz="2150" dirty="0"/>
          </a:p>
        </p:txBody>
      </p:sp>
      <p:sp>
        <p:nvSpPr>
          <p:cNvPr id="18" name="Text 13"/>
          <p:cNvSpPr/>
          <p:nvPr/>
        </p:nvSpPr>
        <p:spPr>
          <a:xfrm>
            <a:off x="9877901" y="4091464"/>
            <a:ext cx="3694033" cy="7474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Әлеуметтік белсенділік пен сыртқы ортаға бағытталу.</a:t>
            </a:r>
            <a:endParaRPr lang="en-US" sz="1800" dirty="0"/>
          </a:p>
        </p:txBody>
      </p:sp>
      <p:sp>
        <p:nvSpPr>
          <p:cNvPr id="19" name="Shape 14"/>
          <p:cNvSpPr/>
          <p:nvPr/>
        </p:nvSpPr>
        <p:spPr>
          <a:xfrm>
            <a:off x="817364" y="5313521"/>
            <a:ext cx="6381036" cy="2273498"/>
          </a:xfrm>
          <a:prstGeom prst="roundRect">
            <a:avLst>
              <a:gd name="adj" fmla="val 4314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1058466" y="5554623"/>
            <a:ext cx="700564" cy="700564"/>
          </a:xfrm>
          <a:prstGeom prst="roundRect">
            <a:avLst>
              <a:gd name="adj" fmla="val 13051035"/>
            </a:avLst>
          </a:prstGeom>
          <a:solidFill>
            <a:srgbClr val="BE49DF"/>
          </a:solidFill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109" y="5707856"/>
            <a:ext cx="315278" cy="394097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058466" y="6488668"/>
            <a:ext cx="2747486" cy="3434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Келісімділік</a:t>
            </a:r>
            <a:endParaRPr lang="en-US" sz="2150" dirty="0"/>
          </a:p>
        </p:txBody>
      </p:sp>
      <p:sp>
        <p:nvSpPr>
          <p:cNvPr id="23" name="Text 17"/>
          <p:cNvSpPr/>
          <p:nvPr/>
        </p:nvSpPr>
        <p:spPr>
          <a:xfrm>
            <a:off x="1058466" y="6972181"/>
            <a:ext cx="5898832" cy="3737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Ынтымақтастық пен эмпатияға бейімділік.</a:t>
            </a:r>
            <a:endParaRPr lang="en-US" sz="1800" dirty="0"/>
          </a:p>
        </p:txBody>
      </p:sp>
      <p:sp>
        <p:nvSpPr>
          <p:cNvPr id="24" name="Shape 18"/>
          <p:cNvSpPr/>
          <p:nvPr/>
        </p:nvSpPr>
        <p:spPr>
          <a:xfrm>
            <a:off x="7431881" y="5313521"/>
            <a:ext cx="6381155" cy="2273498"/>
          </a:xfrm>
          <a:prstGeom prst="roundRect">
            <a:avLst>
              <a:gd name="adj" fmla="val 4314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25" name="Shape 19"/>
          <p:cNvSpPr/>
          <p:nvPr/>
        </p:nvSpPr>
        <p:spPr>
          <a:xfrm>
            <a:off x="7672983" y="5554623"/>
            <a:ext cx="700564" cy="700564"/>
          </a:xfrm>
          <a:prstGeom prst="roundRect">
            <a:avLst>
              <a:gd name="adj" fmla="val 13051035"/>
            </a:avLst>
          </a:prstGeom>
          <a:solidFill>
            <a:srgbClr val="BE49DF"/>
          </a:solidFill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626" y="5707856"/>
            <a:ext cx="315278" cy="394097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7672983" y="6488668"/>
            <a:ext cx="2747486" cy="3434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Нейротизм</a:t>
            </a:r>
            <a:endParaRPr lang="en-US" sz="2150" dirty="0"/>
          </a:p>
        </p:txBody>
      </p:sp>
      <p:sp>
        <p:nvSpPr>
          <p:cNvPr id="28" name="Text 21"/>
          <p:cNvSpPr/>
          <p:nvPr/>
        </p:nvSpPr>
        <p:spPr>
          <a:xfrm>
            <a:off x="7672983" y="6972181"/>
            <a:ext cx="5898952" cy="3737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Эмоционалды тұрақсыздық немесе тұрақтылық.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200" y="506968"/>
            <a:ext cx="12916019" cy="54209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Гуманистік теориялар: Карл Роджерс пен Абрахам Маслоу</a:t>
            </a:r>
            <a:endParaRPr lang="en-US" sz="3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200" y="1532811"/>
            <a:ext cx="6445091" cy="64450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47729" y="1491377"/>
            <a:ext cx="6445091" cy="5895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Тұлғаның </a:t>
            </a:r>
            <a:r>
              <a:rPr lang="en-US" sz="1450" dirty="0">
                <a:solidFill>
                  <a:srgbClr val="BE49DF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өзін-өзі жүзеге асыруы</a:t>
            </a:r>
            <a:r>
              <a:rPr lang="en-US" sz="14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— гуманистік психологияның басты мақсаты. Бұл әр адамның өз әлеуетін толық ашуға деген ұмтылысы.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7547729" y="2246828"/>
            <a:ext cx="6445091" cy="8843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Маслоудың қажеттіліктер пирамидасы: физиологиялық қажеттіліктерден бастап, қауіпсіздік, әлеуметтік қарым-қатынас, құрмет және ең жоғары деңгейде </a:t>
            </a:r>
            <a:r>
              <a:rPr lang="en-US" sz="14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өзін-өзі жетілдіруге</a:t>
            </a:r>
            <a:r>
              <a:rPr lang="en-US" sz="14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дейінгі қажеттіліктер иерархиясын көрсетеді.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23988"/>
            <a:ext cx="12504063" cy="7040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Тұлғааралық коммуникация психологиясы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606754"/>
            <a:ext cx="4318278" cy="9575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7039" y="3803571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Өзара әрекеттесу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77039" y="4299109"/>
            <a:ext cx="3839647" cy="1532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Тұлғааралық қарым-қатынас — адамдар арасындағы өзара әрекеттесу процесі, онда ақпарат алмасу мен түсінісу жүреді.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002" y="2606754"/>
            <a:ext cx="4318278" cy="9575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95317" y="3803571"/>
            <a:ext cx="3839647" cy="7038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Психологиялық факторлар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95317" y="4651058"/>
            <a:ext cx="3839647" cy="19151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Коммуникацияда тұлғаның сенім, эмоция және мотивациясы маңызды рөл атқарады, олар қарым-қатынас сапасына әсер етеді.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79" y="2606754"/>
            <a:ext cx="4318278" cy="9575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3803571"/>
            <a:ext cx="2990017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Дағдыларды дамыту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4299109"/>
            <a:ext cx="3839647" cy="1532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Эмпатия мен әлеуметтік дағдылар тұлғааралық байланыс сапасын арттырады, тиімді қарым-қатынасқа ықпал етеді.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547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9267" y="3666173"/>
            <a:ext cx="13031867" cy="13432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Тұлға теорияларын талдаудың негізгі критерийлері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799267" y="5351978"/>
            <a:ext cx="13031867" cy="36528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Интегративтілік:</a:t>
            </a:r>
            <a:r>
              <a:rPr lang="en-US" sz="1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Тұлғаның тұтастығын, оның әртүрлі аспектілерінің өзара байланысын көрсету қабілеті.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9267" y="5797153"/>
            <a:ext cx="13031867" cy="36528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Ғылыми дәлелділік:</a:t>
            </a:r>
            <a:r>
              <a:rPr lang="en-US" sz="1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Теорияның эмпирикалық зерттеулермен және эксперименттік деректермен расталуы.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9267" y="6242328"/>
            <a:ext cx="13031867" cy="36528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Практикалық қолданылу:</a:t>
            </a:r>
            <a:r>
              <a:rPr lang="en-US" sz="1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Теорияның психотерапияда, кеңес беруде және тұлғааралық коммуникациядағы тиімділігі.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9267" y="6687503"/>
            <a:ext cx="13031867" cy="7305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Мәдени және әлеуметтік контекстке сәйкестігі:</a:t>
            </a:r>
            <a:r>
              <a:rPr lang="en-US" sz="1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Теорияның әртүрлі мәдениеттер мен әлеуметтік ортада қолданылуы мен маңыздылығы.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8862" y="329089"/>
            <a:ext cx="7490341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Танымал тұлға зерттеушілері мен олардың үлестері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4950" y="1000958"/>
            <a:ext cx="2100501" cy="14362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18862" y="2652355"/>
            <a:ext cx="13792676" cy="1914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Зигмунд Фрейд:</a:t>
            </a:r>
            <a:r>
              <a:rPr lang="en-US" sz="9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Психоанализдің негізін қалаушы, адам мінез-құлқының санасыз мотивациясын зерттеді.</a:t>
            </a:r>
            <a:endParaRPr lang="en-US" sz="9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62" y="2978348"/>
            <a:ext cx="9096375" cy="622375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18862" y="9336643"/>
            <a:ext cx="13792676" cy="1914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Гордон Олпорт:</a:t>
            </a:r>
            <a:r>
              <a:rPr lang="en-US" sz="9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Қасиеттер теориясының негізін қалаушылардың бірі, тұлғаның дара ерекшеліктерін зерттеді.</a:t>
            </a:r>
            <a:endParaRPr lang="en-US" sz="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2" y="9662636"/>
            <a:ext cx="9096375" cy="622375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18862" y="16020931"/>
            <a:ext cx="13792676" cy="1914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Карл Юнг:</a:t>
            </a:r>
            <a:r>
              <a:rPr lang="en-US" sz="9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Аналитикалық психологияның авторы, архетиптер мен коллективтік бейсаналық ұғымдарын енгізді.</a:t>
            </a:r>
            <a:endParaRPr lang="en-US" sz="9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62" y="16346924"/>
            <a:ext cx="2154317" cy="119681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18862" y="17678281"/>
            <a:ext cx="13792676" cy="1914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Абрахам Маслоу:</a:t>
            </a:r>
            <a:r>
              <a:rPr lang="en-US" sz="9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Гуманистік психологияның негізін қалаушы, қажеттіліктер иерархиясы теориясын ұсынды.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3820</Words>
  <Application>WPS Presentation</Application>
  <PresentationFormat>On-screen Show (16:9)</PresentationFormat>
  <Paragraphs>112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Source Serif 4 Semi Bold</vt:lpstr>
      <vt:lpstr>Source Serif 4 Semi Bold</vt:lpstr>
      <vt:lpstr>Source Serif 4 Semi Bold</vt:lpstr>
      <vt:lpstr>Times New Roman</vt:lpstr>
      <vt:lpstr>Source Sans 3</vt:lpstr>
      <vt:lpstr>Source Sans 3</vt:lpstr>
      <vt:lpstr>Source Sans 3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3</cp:revision>
  <dcterms:created xsi:type="dcterms:W3CDTF">2025-09-02T06:21:00Z</dcterms:created>
  <dcterms:modified xsi:type="dcterms:W3CDTF">2025-09-02T08:19:22Z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20808F9494844035ADFA03CCC283905C_12</vt:lpwstr>
  </property>
  <property fmtid="{D5CDD505-2E9C-101B-9397-08002B2CF9AE}" pid="3" name="KSOProductBuildVer">
    <vt:lpwstr>1049-12.2.0.21931</vt:lpwstr>
  </property>
</Properties>
</file>